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63" r:id="rId7"/>
    <p:sldId id="264" r:id="rId8"/>
    <p:sldId id="265" r:id="rId9"/>
    <p:sldId id="266" r:id="rId10"/>
    <p:sldId id="267" r:id="rId11"/>
    <p:sldId id="261" r:id="rId12"/>
  </p:sldIdLst>
  <p:sldSz cx="12192000" cy="6858000"/>
  <p:notesSz cx="8228013" cy="11833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42247"/>
    <a:srgbClr val="8C0332"/>
    <a:srgbClr val="FF661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36" autoAdjust="0"/>
    <p:restoredTop sz="85000" autoAdjust="0"/>
  </p:normalViewPr>
  <p:slideViewPr>
    <p:cSldViewPr snapToGrid="0">
      <p:cViewPr varScale="1">
        <p:scale>
          <a:sx n="95" d="100"/>
          <a:sy n="95" d="100"/>
        </p:scale>
        <p:origin x="-118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565472" cy="591662"/>
          </a:xfrm>
          <a:prstGeom prst="rect">
            <a:avLst/>
          </a:prstGeom>
        </p:spPr>
        <p:txBody>
          <a:bodyPr vert="horz" lIns="114615" tIns="57307" rIns="114615" bIns="57307" rtlCol="0"/>
          <a:lstStyle>
            <a:lvl1pPr algn="l">
              <a:defRPr sz="15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660638" y="0"/>
            <a:ext cx="3565472" cy="591662"/>
          </a:xfrm>
          <a:prstGeom prst="rect">
            <a:avLst/>
          </a:prstGeom>
        </p:spPr>
        <p:txBody>
          <a:bodyPr vert="horz" lIns="114615" tIns="57307" rIns="114615" bIns="57307" rtlCol="0"/>
          <a:lstStyle>
            <a:lvl1pPr algn="r">
              <a:defRPr sz="1500"/>
            </a:lvl1pPr>
          </a:lstStyle>
          <a:p>
            <a:fld id="{295A7BA7-EFA8-4FBC-9012-C5F0C6AD669C}" type="datetimeFigureOut">
              <a:rPr lang="en-US" smtClean="0"/>
              <a:pPr/>
              <a:t>3/13/2024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8275" y="885825"/>
            <a:ext cx="7891463" cy="443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4615" tIns="57307" rIns="114615" bIns="5730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22803" y="5620781"/>
            <a:ext cx="6582410" cy="5324952"/>
          </a:xfrm>
          <a:prstGeom prst="rect">
            <a:avLst/>
          </a:prstGeom>
        </p:spPr>
        <p:txBody>
          <a:bodyPr vert="horz" lIns="114615" tIns="57307" rIns="114615" bIns="5730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1239510"/>
            <a:ext cx="3565472" cy="591662"/>
          </a:xfrm>
          <a:prstGeom prst="rect">
            <a:avLst/>
          </a:prstGeom>
        </p:spPr>
        <p:txBody>
          <a:bodyPr vert="horz" lIns="114615" tIns="57307" rIns="114615" bIns="57307" rtlCol="0" anchor="b"/>
          <a:lstStyle>
            <a:lvl1pPr algn="l">
              <a:defRPr sz="15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660638" y="11239510"/>
            <a:ext cx="3565472" cy="591662"/>
          </a:xfrm>
          <a:prstGeom prst="rect">
            <a:avLst/>
          </a:prstGeom>
        </p:spPr>
        <p:txBody>
          <a:bodyPr vert="horz" lIns="114615" tIns="57307" rIns="114615" bIns="57307" rtlCol="0" anchor="b"/>
          <a:lstStyle>
            <a:lvl1pPr algn="r">
              <a:defRPr sz="1500"/>
            </a:lvl1pPr>
          </a:lstStyle>
          <a:p>
            <a:fld id="{DAA8DFDA-839E-4D0D-87C7-2B666576237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8DFDA-839E-4D0D-87C7-2B6665762371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Prepara tus propias notas del pasaje. Considera los problemas que enfrentan los niños y adolescentes en tu comunidad y responde las preguntas planteadas en las diapositivas como tu propia charla, adecuada para el grupo de edad y tus circunstancias locales.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8DFDA-839E-4D0D-87C7-2B6665762371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="" xmlns:a16="http://schemas.microsoft.com/office/drawing/2014/main" id="{B48698D0-501B-480F-B2ED-3B3649588020}"/>
              </a:ext>
            </a:extLst>
          </p:cNvPr>
          <p:cNvSpPr/>
          <p:nvPr userDrawn="1"/>
        </p:nvSpPr>
        <p:spPr>
          <a:xfrm rot="1240963">
            <a:off x="1263899" y="-2638193"/>
            <a:ext cx="9936138" cy="12134384"/>
          </a:xfrm>
          <a:prstGeom prst="ellipse">
            <a:avLst/>
          </a:prstGeom>
          <a:solidFill>
            <a:schemeClr val="accent1">
              <a:alpha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picture containing drawing  Description automatically generated">
            <a:extLst>
              <a:ext uri="{FF2B5EF4-FFF2-40B4-BE49-F238E27FC236}">
                <a16:creationId xmlns="" xmlns:a16="http://schemas.microsoft.com/office/drawing/2014/main" id="{939A7D4B-7E2B-4FF7-B59F-CBB0CF9064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921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8225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="" xmlns:a16="http://schemas.microsoft.com/office/drawing/2014/main" id="{B48698D0-501B-480F-B2ED-3B3649588020}"/>
              </a:ext>
            </a:extLst>
          </p:cNvPr>
          <p:cNvSpPr/>
          <p:nvPr userDrawn="1"/>
        </p:nvSpPr>
        <p:spPr>
          <a:xfrm rot="1240963">
            <a:off x="1291607" y="-2638193"/>
            <a:ext cx="9936138" cy="12134384"/>
          </a:xfrm>
          <a:prstGeom prst="ellipse">
            <a:avLst/>
          </a:prstGeom>
          <a:solidFill>
            <a:schemeClr val="accent3">
              <a:alpha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picture containing drawing  Description automatically generated">
            <a:extLst>
              <a:ext uri="{FF2B5EF4-FFF2-40B4-BE49-F238E27FC236}">
                <a16:creationId xmlns="" xmlns:a16="http://schemas.microsoft.com/office/drawing/2014/main" id="{939A7D4B-7E2B-4FF7-B59F-CBB0CF9064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463" y="-471054"/>
            <a:ext cx="5979074" cy="3429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8369A1F-B5ED-4C27-8E3E-669C9FD80EE7}"/>
              </a:ext>
            </a:extLst>
          </p:cNvPr>
          <p:cNvSpPr txBox="1"/>
          <p:nvPr userDrawn="1"/>
        </p:nvSpPr>
        <p:spPr>
          <a:xfrm>
            <a:off x="1170825" y="3441680"/>
            <a:ext cx="101900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</a:rPr>
              <a:t>For more stories and information about our work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schemeClr val="bg1"/>
                </a:solidFill>
                <a:latin typeface="+mj-lt"/>
              </a:rPr>
              <a:t>www.viva.org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</a:rPr>
              <a:t>If you want to contact us please email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j-lt"/>
              </a:rPr>
              <a:t>info@viva.org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</a:rPr>
              <a:t>To support our work with vulnerable children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j-lt"/>
              </a:rPr>
              <a:t>www.viva.org/give</a:t>
            </a:r>
          </a:p>
        </p:txBody>
      </p:sp>
    </p:spTree>
    <p:extLst>
      <p:ext uri="{BB962C8B-B14F-4D97-AF65-F5344CB8AC3E}">
        <p14:creationId xmlns="" xmlns:p14="http://schemas.microsoft.com/office/powerpoint/2010/main" val="1585689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ey Point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="" xmlns:a16="http://schemas.microsoft.com/office/drawing/2014/main" id="{B48698D0-501B-480F-B2ED-3B3649588020}"/>
              </a:ext>
            </a:extLst>
          </p:cNvPr>
          <p:cNvSpPr>
            <a:spLocks noChangeAspect="1"/>
          </p:cNvSpPr>
          <p:nvPr userDrawn="1"/>
        </p:nvSpPr>
        <p:spPr>
          <a:xfrm rot="1240963">
            <a:off x="5847982" y="-2501789"/>
            <a:ext cx="7489909" cy="9146956"/>
          </a:xfrm>
          <a:prstGeom prst="ellipse">
            <a:avLst/>
          </a:prstGeom>
          <a:solidFill>
            <a:schemeClr val="accent6">
              <a:alpha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picture containing drawing  Description automatically generated">
            <a:extLst>
              <a:ext uri="{FF2B5EF4-FFF2-40B4-BE49-F238E27FC236}">
                <a16:creationId xmlns="" xmlns:a16="http://schemas.microsoft.com/office/drawing/2014/main" id="{939A7D4B-7E2B-4FF7-B59F-CBB0CF9064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054" y="5712178"/>
            <a:ext cx="1997946" cy="114582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AFFB2D89-FFD3-4F4B-B0B1-2EFF74F6B26A}"/>
              </a:ext>
            </a:extLst>
          </p:cNvPr>
          <p:cNvSpPr>
            <a:spLocks noChangeAspect="1"/>
          </p:cNvSpPr>
          <p:nvPr userDrawn="1"/>
        </p:nvSpPr>
        <p:spPr>
          <a:xfrm rot="1240963">
            <a:off x="-359812" y="749600"/>
            <a:ext cx="7489909" cy="9146956"/>
          </a:xfrm>
          <a:prstGeom prst="ellipse">
            <a:avLst/>
          </a:prstGeom>
          <a:solidFill>
            <a:schemeClr val="accent6">
              <a:alpha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1457E32-9128-4BF2-89A4-110DD490D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443" y="2071688"/>
            <a:ext cx="9331325" cy="914400"/>
          </a:xfrm>
        </p:spPr>
        <p:txBody>
          <a:bodyPr>
            <a:noAutofit/>
          </a:bodyPr>
          <a:lstStyle>
            <a:lvl1pPr marL="0" indent="0">
              <a:buNone/>
              <a:defRPr sz="4200" b="0">
                <a:latin typeface="+mj-lt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6622C2D7-E334-4927-9219-977530746B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443" y="3567802"/>
            <a:ext cx="9331325" cy="914400"/>
          </a:xfrm>
        </p:spPr>
        <p:txBody>
          <a:bodyPr>
            <a:noAutofit/>
          </a:bodyPr>
          <a:lstStyle>
            <a:lvl1pPr marL="0" indent="0">
              <a:buNone/>
              <a:defRPr sz="4200" b="0">
                <a:latin typeface="+mn-lt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476033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="" xmlns:a16="http://schemas.microsoft.com/office/drawing/2014/main" id="{B48698D0-501B-480F-B2ED-3B3649588020}"/>
              </a:ext>
            </a:extLst>
          </p:cNvPr>
          <p:cNvSpPr/>
          <p:nvPr userDrawn="1"/>
        </p:nvSpPr>
        <p:spPr>
          <a:xfrm rot="1240963">
            <a:off x="1291607" y="-2638193"/>
            <a:ext cx="9936138" cy="12134384"/>
          </a:xfrm>
          <a:prstGeom prst="ellipse">
            <a:avLst/>
          </a:prstGeom>
          <a:solidFill>
            <a:schemeClr val="accent1">
              <a:alpha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picture containing drawing  Description automatically generated">
            <a:extLst>
              <a:ext uri="{FF2B5EF4-FFF2-40B4-BE49-F238E27FC236}">
                <a16:creationId xmlns="" xmlns:a16="http://schemas.microsoft.com/office/drawing/2014/main" id="{939A7D4B-7E2B-4FF7-B59F-CBB0CF9064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463" y="-471054"/>
            <a:ext cx="5979074" cy="3429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8369A1F-B5ED-4C27-8E3E-669C9FD80EE7}"/>
              </a:ext>
            </a:extLst>
          </p:cNvPr>
          <p:cNvSpPr txBox="1"/>
          <p:nvPr userDrawn="1"/>
        </p:nvSpPr>
        <p:spPr>
          <a:xfrm>
            <a:off x="1136959" y="3306064"/>
            <a:ext cx="101900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+mn-lt"/>
              </a:rPr>
              <a:t>Para más historias e información sobre nuestro trabajo</a:t>
            </a:r>
            <a:endParaRPr lang="en-GB" sz="2800" dirty="0">
              <a:solidFill>
                <a:schemeClr val="bg1"/>
              </a:solidFill>
              <a:latin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 err="1">
                <a:solidFill>
                  <a:schemeClr val="bg1"/>
                </a:solidFill>
                <a:latin typeface="+mj-lt"/>
              </a:rPr>
              <a:t>www.viva.org</a:t>
            </a:r>
            <a:endParaRPr lang="en-GB" sz="2800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s-ES" sz="2800" dirty="0">
                <a:solidFill>
                  <a:schemeClr val="bg1"/>
                </a:solidFill>
                <a:latin typeface="+mn-lt"/>
              </a:rPr>
              <a:t>Si desea ponerte en contacto con nosotros por favor envía un correo electrónico</a:t>
            </a:r>
            <a:endParaRPr lang="en-GB" sz="2800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GB" sz="3600" dirty="0" err="1">
                <a:solidFill>
                  <a:schemeClr val="bg1"/>
                </a:solidFill>
                <a:latin typeface="+mj-lt"/>
              </a:rPr>
              <a:t>info@viva.org</a:t>
            </a:r>
            <a:endParaRPr lang="en-GB" sz="2800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s-ES" sz="2800" dirty="0">
                <a:solidFill>
                  <a:schemeClr val="bg1"/>
                </a:solidFill>
                <a:latin typeface="+mn-lt"/>
              </a:rPr>
              <a:t>Para apoyar nuestro trabajo con niños vulnerables</a:t>
            </a:r>
            <a:endParaRPr lang="en-GB" sz="2800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GB" sz="3600" dirty="0" err="1">
                <a:solidFill>
                  <a:schemeClr val="bg1"/>
                </a:solidFill>
                <a:latin typeface="+mj-lt"/>
              </a:rPr>
              <a:t>www.viva.org</a:t>
            </a:r>
            <a:r>
              <a:rPr lang="en-GB" sz="3600" dirty="0">
                <a:solidFill>
                  <a:schemeClr val="bg1"/>
                </a:solidFill>
                <a:latin typeface="+mj-lt"/>
              </a:rPr>
              <a:t>/give</a:t>
            </a:r>
          </a:p>
        </p:txBody>
      </p:sp>
    </p:spTree>
    <p:extLst>
      <p:ext uri="{BB962C8B-B14F-4D97-AF65-F5344CB8AC3E}">
        <p14:creationId xmlns="" xmlns:p14="http://schemas.microsoft.com/office/powerpoint/2010/main" val="1404146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Poin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="" xmlns:a16="http://schemas.microsoft.com/office/drawing/2014/main" id="{B48698D0-501B-480F-B2ED-3B3649588020}"/>
              </a:ext>
            </a:extLst>
          </p:cNvPr>
          <p:cNvSpPr>
            <a:spLocks noChangeAspect="1"/>
          </p:cNvSpPr>
          <p:nvPr userDrawn="1"/>
        </p:nvSpPr>
        <p:spPr>
          <a:xfrm rot="1240963">
            <a:off x="5847982" y="-2501789"/>
            <a:ext cx="7489909" cy="9146956"/>
          </a:xfrm>
          <a:prstGeom prst="ellipse">
            <a:avLst/>
          </a:prstGeom>
          <a:solidFill>
            <a:schemeClr val="accent4">
              <a:alpha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picture containing drawing  Description automatically generated">
            <a:extLst>
              <a:ext uri="{FF2B5EF4-FFF2-40B4-BE49-F238E27FC236}">
                <a16:creationId xmlns="" xmlns:a16="http://schemas.microsoft.com/office/drawing/2014/main" id="{939A7D4B-7E2B-4FF7-B59F-CBB0CF9064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054" y="5712178"/>
            <a:ext cx="1997946" cy="114582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AFFB2D89-FFD3-4F4B-B0B1-2EFF74F6B26A}"/>
              </a:ext>
            </a:extLst>
          </p:cNvPr>
          <p:cNvSpPr>
            <a:spLocks noChangeAspect="1"/>
          </p:cNvSpPr>
          <p:nvPr userDrawn="1"/>
        </p:nvSpPr>
        <p:spPr>
          <a:xfrm rot="1240963">
            <a:off x="-359812" y="749600"/>
            <a:ext cx="7489909" cy="9146956"/>
          </a:xfrm>
          <a:prstGeom prst="ellipse">
            <a:avLst/>
          </a:prstGeom>
          <a:solidFill>
            <a:schemeClr val="accent4">
              <a:alpha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1457E32-9128-4BF2-89A4-110DD490D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443" y="2071688"/>
            <a:ext cx="9331325" cy="914400"/>
          </a:xfrm>
        </p:spPr>
        <p:txBody>
          <a:bodyPr>
            <a:noAutofit/>
          </a:bodyPr>
          <a:lstStyle>
            <a:lvl1pPr marL="0" indent="0">
              <a:buNone/>
              <a:defRPr sz="4200" b="0">
                <a:latin typeface="+mj-lt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6622C2D7-E334-4927-9219-977530746B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443" y="3567802"/>
            <a:ext cx="9331325" cy="914400"/>
          </a:xfrm>
        </p:spPr>
        <p:txBody>
          <a:bodyPr>
            <a:noAutofit/>
          </a:bodyPr>
          <a:lstStyle>
            <a:lvl1pPr marL="0" indent="0">
              <a:buNone/>
              <a:defRPr sz="4200" b="0">
                <a:latin typeface="+mn-lt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532537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="" xmlns:a16="http://schemas.microsoft.com/office/drawing/2014/main" id="{B48698D0-501B-480F-B2ED-3B3649588020}"/>
              </a:ext>
            </a:extLst>
          </p:cNvPr>
          <p:cNvSpPr/>
          <p:nvPr userDrawn="1"/>
        </p:nvSpPr>
        <p:spPr>
          <a:xfrm rot="1240963">
            <a:off x="7359750" y="3463584"/>
            <a:ext cx="10704478" cy="13689930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D050676D-8BCD-4243-B219-2C83C56A25CA}"/>
              </a:ext>
            </a:extLst>
          </p:cNvPr>
          <p:cNvSpPr/>
          <p:nvPr userDrawn="1"/>
        </p:nvSpPr>
        <p:spPr>
          <a:xfrm rot="1240963">
            <a:off x="3643533" y="4878218"/>
            <a:ext cx="10704478" cy="13689930"/>
          </a:xfrm>
          <a:prstGeom prst="ellipse">
            <a:avLst/>
          </a:prstGeom>
          <a:solidFill>
            <a:schemeClr val="accent4">
              <a:alpha val="59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icture containing drawing  Description automatically generated">
            <a:extLst>
              <a:ext uri="{FF2B5EF4-FFF2-40B4-BE49-F238E27FC236}">
                <a16:creationId xmlns="" xmlns:a16="http://schemas.microsoft.com/office/drawing/2014/main" id="{93227643-83DB-4F29-AA69-2D4E6D16CC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054" y="5712178"/>
            <a:ext cx="1997946" cy="114582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D19C53-48B4-4C9C-B631-DEC6527374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360001"/>
            <a:ext cx="11473200" cy="1296862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="" xmlns:a16="http://schemas.microsoft.com/office/drawing/2014/main" id="{A3853A7D-F02F-486E-9972-0C25B2F69D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400" y="1774634"/>
            <a:ext cx="11473200" cy="3937543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536626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ummar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="" xmlns:a16="http://schemas.microsoft.com/office/drawing/2014/main" id="{B48698D0-501B-480F-B2ED-3B3649588020}"/>
              </a:ext>
            </a:extLst>
          </p:cNvPr>
          <p:cNvSpPr>
            <a:spLocks noChangeAspect="1"/>
          </p:cNvSpPr>
          <p:nvPr userDrawn="1"/>
        </p:nvSpPr>
        <p:spPr>
          <a:xfrm rot="1240963">
            <a:off x="1027781" y="-2249578"/>
            <a:ext cx="10449642" cy="12761493"/>
          </a:xfrm>
          <a:prstGeom prst="ellipse">
            <a:avLst/>
          </a:prstGeom>
          <a:solidFill>
            <a:schemeClr val="accent1">
              <a:alpha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picture containing drawing  Description automatically generated">
            <a:extLst>
              <a:ext uri="{FF2B5EF4-FFF2-40B4-BE49-F238E27FC236}">
                <a16:creationId xmlns="" xmlns:a16="http://schemas.microsoft.com/office/drawing/2014/main" id="{ABD07B6B-0833-415B-AFBC-814FA5152A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054" y="5712178"/>
            <a:ext cx="1997946" cy="11458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58F39E-521F-4B78-B4A2-97C071CF9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187" y="1723"/>
            <a:ext cx="10886830" cy="1145822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28BCACB-0B5A-429E-9FAF-A986CBA22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67692"/>
            <a:ext cx="9144000" cy="447821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584013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="" xmlns:a16="http://schemas.microsoft.com/office/drawing/2014/main" id="{B48698D0-501B-480F-B2ED-3B3649588020}"/>
              </a:ext>
            </a:extLst>
          </p:cNvPr>
          <p:cNvSpPr/>
          <p:nvPr userDrawn="1"/>
        </p:nvSpPr>
        <p:spPr>
          <a:xfrm rot="1240963">
            <a:off x="7359750" y="3463584"/>
            <a:ext cx="10704478" cy="13689930"/>
          </a:xfrm>
          <a:prstGeom prst="ellipse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D050676D-8BCD-4243-B219-2C83C56A25CA}"/>
              </a:ext>
            </a:extLst>
          </p:cNvPr>
          <p:cNvSpPr/>
          <p:nvPr userDrawn="1"/>
        </p:nvSpPr>
        <p:spPr>
          <a:xfrm rot="1240963">
            <a:off x="3643533" y="4878218"/>
            <a:ext cx="10704478" cy="13689930"/>
          </a:xfrm>
          <a:prstGeom prst="ellipse">
            <a:avLst/>
          </a:prstGeom>
          <a:solidFill>
            <a:schemeClr val="accent6">
              <a:alpha val="59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icture containing drawing  Description automatically generated">
            <a:extLst>
              <a:ext uri="{FF2B5EF4-FFF2-40B4-BE49-F238E27FC236}">
                <a16:creationId xmlns="" xmlns:a16="http://schemas.microsoft.com/office/drawing/2014/main" id="{93227643-83DB-4F29-AA69-2D4E6D16CC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054" y="5712178"/>
            <a:ext cx="1997946" cy="114582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D19C53-48B4-4C9C-B631-DEC6527374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360001"/>
            <a:ext cx="11473200" cy="1296862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="" xmlns:a16="http://schemas.microsoft.com/office/drawing/2014/main" id="{A3853A7D-F02F-486E-9972-0C25B2F69D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400" y="1774634"/>
            <a:ext cx="11473200" cy="3937543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848032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Summar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="" xmlns:a16="http://schemas.microsoft.com/office/drawing/2014/main" id="{B48698D0-501B-480F-B2ED-3B3649588020}"/>
              </a:ext>
            </a:extLst>
          </p:cNvPr>
          <p:cNvSpPr>
            <a:spLocks noChangeAspect="1"/>
          </p:cNvSpPr>
          <p:nvPr userDrawn="1"/>
        </p:nvSpPr>
        <p:spPr>
          <a:xfrm rot="1240963">
            <a:off x="1027781" y="-2249578"/>
            <a:ext cx="10449642" cy="12761493"/>
          </a:xfrm>
          <a:prstGeom prst="ellipse">
            <a:avLst/>
          </a:prstGeom>
          <a:solidFill>
            <a:schemeClr val="accent6">
              <a:alpha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A picture containing drawing  Description automatically generated">
            <a:extLst>
              <a:ext uri="{FF2B5EF4-FFF2-40B4-BE49-F238E27FC236}">
                <a16:creationId xmlns="" xmlns:a16="http://schemas.microsoft.com/office/drawing/2014/main" id="{ABD07B6B-0833-415B-AFBC-814FA5152A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054" y="5712178"/>
            <a:ext cx="1997946" cy="11458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58F39E-521F-4B78-B4A2-97C071CF9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187" y="1723"/>
            <a:ext cx="10886830" cy="1145822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28BCACB-0B5A-429E-9FAF-A986CBA22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67692"/>
            <a:ext cx="9144000" cy="447821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218477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826974C-D694-4771-A294-E43A6D94D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D7C4C97-22B7-4C2B-9E9C-6579B9345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69D6C6-D629-492E-9A64-AC8CA555A5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52916-C928-4101-80DE-D82E48BF58B8}" type="datetimeFigureOut">
              <a:rPr lang="en-GB" smtClean="0"/>
              <a:pPr/>
              <a:t>13/03/2024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C187D0-59BF-4C45-9F19-9EFF16279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417EC0-72C1-4791-B942-A2BD2D9E4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9C85D-A312-47C7-9FA9-647A1D713B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57885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3" r:id="rId2"/>
    <p:sldLayoutId id="2147483674" r:id="rId3"/>
    <p:sldLayoutId id="2147483678" r:id="rId4"/>
    <p:sldLayoutId id="2147483679" r:id="rId5"/>
    <p:sldLayoutId id="2147483680" r:id="rId6"/>
    <p:sldLayoutId id="2147483681" r:id="rId7"/>
    <p:sldLayoutId id="2147483675" r:id="rId8"/>
    <p:sldLayoutId id="2147483676" r:id="rId9"/>
  </p:sldLayoutIdLst>
  <p:transition>
    <p:pull dir="l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youtu.be/lsXvvJ3ptq8?si=XdTGSP0w31TSPXV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WP Final Landsca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9774" y="522496"/>
            <a:ext cx="6722465" cy="3887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29491" y="4834985"/>
            <a:ext cx="9331325" cy="914400"/>
          </a:xfrm>
        </p:spPr>
        <p:txBody>
          <a:bodyPr>
            <a:noAutofit/>
          </a:bodyPr>
          <a:lstStyle/>
          <a:p>
            <a:r>
              <a:rPr lang="en-GB" sz="4000" dirty="0" err="1"/>
              <a:t>Recurso</a:t>
            </a:r>
            <a:r>
              <a:rPr lang="en-GB" sz="4000" dirty="0"/>
              <a:t> de PowerPoint:</a:t>
            </a:r>
          </a:p>
          <a:p>
            <a:r>
              <a:rPr lang="en-GB" sz="4000" dirty="0"/>
              <a:t>	</a:t>
            </a:r>
            <a:r>
              <a:rPr lang="en-GB" sz="4000" dirty="0" err="1"/>
              <a:t>para</a:t>
            </a:r>
            <a:r>
              <a:rPr lang="en-GB" sz="4000" dirty="0"/>
              <a:t> </a:t>
            </a:r>
            <a:r>
              <a:rPr lang="en-GB" sz="4000" dirty="0" err="1"/>
              <a:t>charlas</a:t>
            </a:r>
            <a:r>
              <a:rPr lang="en-GB" sz="4000" dirty="0"/>
              <a:t> o </a:t>
            </a:r>
            <a:r>
              <a:rPr lang="en-GB" sz="4000" dirty="0" err="1"/>
              <a:t>sermones</a:t>
            </a:r>
            <a:endParaRPr lang="en-GB" sz="4000" dirty="0"/>
          </a:p>
        </p:txBody>
      </p:sp>
    </p:spTree>
    <p:extLst>
      <p:ext uri="{BB962C8B-B14F-4D97-AF65-F5344CB8AC3E}">
        <p14:creationId xmlns="" xmlns:p14="http://schemas.microsoft.com/office/powerpoint/2010/main" val="3767034248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7993" y="5014764"/>
            <a:ext cx="9331325" cy="914400"/>
          </a:xfrm>
        </p:spPr>
        <p:txBody>
          <a:bodyPr/>
          <a:lstStyle/>
          <a:p>
            <a:r>
              <a:rPr lang="en-GB" sz="3600" dirty="0"/>
              <a:t>"</a:t>
            </a:r>
            <a:r>
              <a:rPr lang="es-ES" sz="3600" dirty="0"/>
              <a:t> </a:t>
            </a:r>
            <a:r>
              <a:rPr lang="es-419" sz="3600" dirty="0"/>
              <a:t>Mientras estoy en el mundo, soy la luz del mundo</a:t>
            </a:r>
            <a:r>
              <a:rPr lang="es-ES" sz="3600" dirty="0"/>
              <a:t>”.</a:t>
            </a:r>
            <a:r>
              <a:rPr lang="en-GB" sz="3600" dirty="0"/>
              <a:t> </a:t>
            </a:r>
            <a:r>
              <a:rPr lang="en-GB" sz="3600" i="1" dirty="0"/>
              <a:t>Juan 9 v 5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28529" y="1277833"/>
            <a:ext cx="9331325" cy="914400"/>
          </a:xfrm>
        </p:spPr>
        <p:txBody>
          <a:bodyPr/>
          <a:lstStyle/>
          <a:p>
            <a:r>
              <a:rPr lang="es-ES" dirty="0"/>
              <a:t>La sanidad del ciego en Juan capítulo 9</a:t>
            </a:r>
            <a:endParaRPr lang="en-GB" dirty="0"/>
          </a:p>
          <a:p>
            <a:pPr marL="514350" indent="-514350">
              <a:buFont typeface="+mj-lt"/>
              <a:buAutoNum type="arabicParenR"/>
            </a:pPr>
            <a:r>
              <a:rPr lang="es-ES" sz="3200" dirty="0"/>
              <a:t>¿Cuáles son las obras de Dios?</a:t>
            </a:r>
          </a:p>
          <a:p>
            <a:pPr marL="514350" indent="-514350">
              <a:buFont typeface="+mj-lt"/>
              <a:buAutoNum type="arabicParenR"/>
            </a:pPr>
            <a:r>
              <a:rPr lang="es-ES" sz="3200" dirty="0"/>
              <a:t>¿Por qué dudas?</a:t>
            </a:r>
          </a:p>
          <a:p>
            <a:pPr marL="514350" indent="-514350">
              <a:buFont typeface="+mj-lt"/>
              <a:buAutoNum type="arabicParenR"/>
            </a:pPr>
            <a:r>
              <a:rPr lang="es-ES" sz="3200" dirty="0"/>
              <a:t>¿Quién es Jesús?</a:t>
            </a:r>
          </a:p>
          <a:p>
            <a:pPr marL="514350" indent="-514350">
              <a:buFont typeface="+mj-lt"/>
              <a:buAutoNum type="arabicParenR"/>
            </a:pPr>
            <a:r>
              <a:rPr lang="es-ES" sz="3200" dirty="0"/>
              <a:t>¿Qué es la fe?</a:t>
            </a:r>
            <a:endParaRPr lang="en-GB" sz="3200" dirty="0"/>
          </a:p>
          <a:p>
            <a:endParaRPr lang="en-GB" sz="3200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4111" y="2069960"/>
            <a:ext cx="4024365" cy="268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46428" y="538169"/>
            <a:ext cx="112407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latin typeface="+mj-lt"/>
              </a:rPr>
              <a:t>Comienza haciendo clic en el enlace para ver </a:t>
            </a:r>
            <a:r>
              <a:rPr lang="es-ES" sz="2800" dirty="0">
                <a:latin typeface="+mj-lt"/>
                <a:hlinkClick r:id="rId4"/>
              </a:rPr>
              <a:t>la animación.</a:t>
            </a:r>
            <a:endParaRPr lang="en-GB" sz="2400" i="1" dirty="0">
              <a:latin typeface="+mj-lt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0000" y="945573"/>
            <a:ext cx="11473200" cy="711290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s-ES" dirty="0"/>
              <a:t>Las obras de Dios</a:t>
            </a:r>
            <a:r>
              <a:rPr lang="en-GB" dirty="0"/>
              <a:t> </a:t>
            </a:r>
            <a:r>
              <a:rPr lang="en-GB" dirty="0">
                <a:latin typeface="+mn-lt"/>
              </a:rPr>
              <a:t>- Juan 9:1-12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59401" y="1545022"/>
            <a:ext cx="9352158" cy="531297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Wingdings" pitchFamily="2" charset="2"/>
              <a:buChar char="§"/>
            </a:pPr>
            <a:r>
              <a:rPr lang="es-ES" dirty="0"/>
              <a:t>Cuando suceden cosas malas es</a:t>
            </a:r>
          </a:p>
          <a:p>
            <a:r>
              <a:rPr lang="es-ES" dirty="0"/>
              <a:t>      una oportunidad para que el poder</a:t>
            </a:r>
          </a:p>
          <a:p>
            <a:r>
              <a:rPr lang="es-ES" dirty="0"/>
              <a:t>      de Dios trabaje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s-ES" dirty="0"/>
              <a:t>¿Qué podemos hacer para </a:t>
            </a:r>
          </a:p>
          <a:p>
            <a:pPr marL="514350" indent="-514350"/>
            <a:r>
              <a:rPr lang="es-ES" dirty="0"/>
              <a:t>	obtener el poder de Dios? ¿Orar?</a:t>
            </a:r>
          </a:p>
          <a:p>
            <a:pPr marL="514350" indent="-514350"/>
            <a:r>
              <a:rPr lang="es-ES" dirty="0"/>
              <a:t>	¿Y qué más?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s-ES" dirty="0"/>
              <a:t>¿Por qué cambios en la familia, la familia de un amigo, la escuela o la localidad podemos orar?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s-ES" dirty="0"/>
              <a:t>El ciego tuvo que confiar en Jesús y hacer su parte (lavarse en el estanque).</a:t>
            </a:r>
          </a:p>
          <a:p>
            <a:pPr marL="514350" indent="-514350"/>
            <a:r>
              <a:rPr lang="es-ES" dirty="0"/>
              <a:t>	¿Estamos listos para hacer nuestra parte en los milagros de Dios?</a:t>
            </a:r>
            <a:r>
              <a:rPr lang="en-GB" dirty="0"/>
              <a:t> </a:t>
            </a:r>
          </a:p>
          <a:p>
            <a:r>
              <a:rPr lang="es-419" i="1" dirty="0"/>
              <a:t>“Mientras estoy en el mundo, soy la luz del mundo</a:t>
            </a:r>
            <a:r>
              <a:rPr lang="es-ES" i="1" dirty="0"/>
              <a:t>”. </a:t>
            </a:r>
            <a:r>
              <a:rPr lang="en-GB" i="1" dirty="0"/>
              <a:t> </a:t>
            </a:r>
          </a:p>
          <a:p>
            <a:r>
              <a:rPr lang="en-GB" i="1" dirty="0"/>
              <a:t>Juan 9:5</a:t>
            </a:r>
          </a:p>
          <a:p>
            <a:endParaRPr lang="en-GB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1723" y="134363"/>
            <a:ext cx="5140954" cy="29272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4593" y="598732"/>
            <a:ext cx="11473200" cy="71129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 startAt="2"/>
            </a:pPr>
            <a:r>
              <a:rPr lang="es-ES" dirty="0"/>
              <a:t>¿Por qué dudas? </a:t>
            </a:r>
            <a:r>
              <a:rPr lang="es-ES" dirty="0">
                <a:latin typeface="+mn-lt"/>
              </a:rPr>
              <a:t>Juan 9:13-23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59400" y="1229711"/>
            <a:ext cx="10550338" cy="562829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Wingdings" pitchFamily="2" charset="2"/>
              <a:buChar char="§"/>
            </a:pPr>
            <a:r>
              <a:rPr lang="es-ES" dirty="0"/>
              <a:t>El ciego recupera la vista.</a:t>
            </a:r>
          </a:p>
          <a:p>
            <a:pPr marL="514350" indent="-514350"/>
            <a:r>
              <a:rPr lang="es-ES" dirty="0"/>
              <a:t>	Sus vecinos dudaban que fuera él.</a:t>
            </a:r>
          </a:p>
          <a:p>
            <a:pPr marL="514350" indent="-514350"/>
            <a:r>
              <a:rPr lang="es-ES" dirty="0"/>
              <a:t>	Los fariseos dudaban que fuera </a:t>
            </a:r>
          </a:p>
          <a:p>
            <a:pPr marL="514350" indent="-514350"/>
            <a:r>
              <a:rPr lang="es-ES" dirty="0"/>
              <a:t>	ciego de nacimiento.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s-ES" dirty="0"/>
              <a:t>¿Qué dudas tenemos?</a:t>
            </a:r>
          </a:p>
          <a:p>
            <a:pPr marL="514350" indent="-514350"/>
            <a:r>
              <a:rPr lang="es-ES" dirty="0"/>
              <a:t>	¿Cuándo nos rendiremos a Dios, para que haga cosas por nosotros?</a:t>
            </a:r>
          </a:p>
          <a:p>
            <a:pPr marL="514350" indent="-514350"/>
            <a:r>
              <a:rPr lang="es-ES" dirty="0"/>
              <a:t>	¿Por qué dudamos?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s-ES" dirty="0"/>
              <a:t>¿Qué es un milagro?</a:t>
            </a:r>
          </a:p>
          <a:p>
            <a:pPr marL="514350" indent="-514350"/>
            <a:r>
              <a:rPr lang="es-ES" dirty="0"/>
              <a:t>	Comparte algunos milagros grandes y pequeños.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s-ES" dirty="0"/>
              <a:t>Comparte ¿Dónde necesitamos un milagro ahora?</a:t>
            </a:r>
          </a:p>
          <a:p>
            <a:pPr marL="514350" indent="-514350"/>
            <a:r>
              <a:rPr lang="es-ES" dirty="0"/>
              <a:t>	(familia, escuela, comunidad)</a:t>
            </a:r>
            <a:endParaRPr lang="en-GB" dirty="0"/>
          </a:p>
          <a:p>
            <a:r>
              <a:rPr lang="es-419" i="1" dirty="0"/>
              <a:t>— El joven les respondió: Jesús me puso lodo en los ojos, y ahora puedo ver.- </a:t>
            </a:r>
            <a:r>
              <a:rPr lang="es-ES" i="1" dirty="0"/>
              <a:t>. </a:t>
            </a:r>
            <a:r>
              <a:rPr lang="en-GB" i="1" dirty="0"/>
              <a:t>Juan 9:15b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797160" y="173426"/>
            <a:ext cx="3005988" cy="2883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0000" y="535657"/>
            <a:ext cx="11473200" cy="71129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 startAt="3"/>
            </a:pPr>
            <a:r>
              <a:rPr lang="es-ES" dirty="0"/>
              <a:t>¿Quién es Jesús? </a:t>
            </a:r>
            <a:r>
              <a:rPr lang="es-ES" dirty="0">
                <a:latin typeface="+mn-lt"/>
              </a:rPr>
              <a:t>Juan 9:24-34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59400" y="1135117"/>
            <a:ext cx="10777523" cy="5722883"/>
          </a:xfrm>
        </p:spPr>
        <p:txBody>
          <a:bodyPr>
            <a:noAutofit/>
          </a:bodyPr>
          <a:lstStyle/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s-ES" sz="2200" kern="100" dirty="0">
                <a:ea typeface="Calibri"/>
                <a:cs typeface="Times New Roman"/>
              </a:rPr>
              <a:t>El ciego es citado por segunda vez para 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</a:pPr>
            <a:r>
              <a:rPr lang="es-ES" sz="2200" kern="100" dirty="0">
                <a:ea typeface="Calibri"/>
                <a:cs typeface="Times New Roman"/>
              </a:rPr>
              <a:t>	ser interrogado por los fariseos. El hombre da 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</a:pPr>
            <a:r>
              <a:rPr lang="es-ES" sz="2200" kern="100" dirty="0">
                <a:ea typeface="Calibri"/>
                <a:cs typeface="Times New Roman"/>
              </a:rPr>
              <a:t>	su propio testimonio: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</a:pPr>
            <a:r>
              <a:rPr lang="es-ES" sz="2200" kern="100" dirty="0">
                <a:ea typeface="Calibri"/>
                <a:cs typeface="Times New Roman"/>
              </a:rPr>
              <a:t>	"</a:t>
            </a:r>
            <a:r>
              <a:rPr lang="es-419" sz="2200" kern="100" dirty="0">
                <a:ea typeface="Calibri"/>
                <a:cs typeface="Times New Roman"/>
              </a:rPr>
              <a:t>Estaba ciego, pero ahora puedo ver</a:t>
            </a:r>
            <a:r>
              <a:rPr lang="es-ES" sz="2200" kern="100" dirty="0">
                <a:ea typeface="Calibri"/>
                <a:cs typeface="Times New Roman"/>
              </a:rPr>
              <a:t>."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s-ES" sz="2200" kern="100" dirty="0">
                <a:ea typeface="Calibri"/>
                <a:cs typeface="Times New Roman"/>
              </a:rPr>
              <a:t>¿Siguen los jóvenes confundidos acerca de quién es Jesús?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</a:pPr>
            <a:r>
              <a:rPr lang="es-ES" sz="2200" kern="100" dirty="0">
                <a:ea typeface="Calibri"/>
                <a:cs typeface="Times New Roman"/>
              </a:rPr>
              <a:t>	¿Cómo podemos nosotros y los niños ayudarlos a comprender?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</a:pPr>
            <a:r>
              <a:rPr lang="es-ES" sz="2200" kern="100" dirty="0">
                <a:ea typeface="Calibri"/>
                <a:cs typeface="Times New Roman"/>
              </a:rPr>
              <a:t>	¿Qué cosas son importantes conocer acerca de Jesús?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s-ES" sz="2200" kern="100" dirty="0">
                <a:ea typeface="Calibri"/>
                <a:cs typeface="Times New Roman"/>
              </a:rPr>
              <a:t>El ciego escuchó a Jesús e hizo lo que le dijo.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</a:pPr>
            <a:r>
              <a:rPr lang="es-ES" sz="2200" kern="100" dirty="0">
                <a:ea typeface="Calibri"/>
                <a:cs typeface="Times New Roman"/>
              </a:rPr>
              <a:t>	(se lavó en Siloé).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</a:pPr>
            <a:r>
              <a:rPr lang="es-ES" sz="2200" kern="100" dirty="0">
                <a:ea typeface="Calibri"/>
                <a:cs typeface="Times New Roman"/>
              </a:rPr>
              <a:t>	¿Cómo podemos escuchar mejor cuando oramos?</a:t>
            </a:r>
            <a:endParaRPr lang="es-ES" sz="2200" i="1" kern="100" dirty="0">
              <a:ea typeface="Calibri"/>
              <a:cs typeface="Times New Roman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s-419" sz="2200" i="1" kern="100" dirty="0">
                <a:ea typeface="Calibri"/>
                <a:cs typeface="Times New Roman"/>
              </a:rPr>
              <a:t>Nunca he sabido que alguien le haya dado la vista a uno que nació ciego. Si este hombre no fuera enviado por Dios, no podría hacer nada.</a:t>
            </a:r>
            <a:endParaRPr lang="es-ES" sz="2200" i="1" kern="100" dirty="0">
              <a:ea typeface="Calibri"/>
              <a:cs typeface="Times New Roman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GB" sz="2200" i="1" kern="100" dirty="0">
                <a:ea typeface="Calibri"/>
                <a:cs typeface="Times New Roman"/>
              </a:rPr>
              <a:t>Juan 9:32-33</a:t>
            </a:r>
            <a:endParaRPr lang="en-GB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344019" y="201722"/>
            <a:ext cx="2674563" cy="3206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0000" y="519904"/>
            <a:ext cx="11473200" cy="71129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 startAt="4"/>
            </a:pPr>
            <a:r>
              <a:rPr lang="es-ES" dirty="0"/>
              <a:t>¿Qué es la fe? </a:t>
            </a:r>
            <a:r>
              <a:rPr lang="es-ES" dirty="0">
                <a:latin typeface="+mn-lt"/>
              </a:rPr>
              <a:t>Juan 9:35-41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59400" y="1213946"/>
            <a:ext cx="11473200" cy="5644054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Wingdings" pitchFamily="2" charset="2"/>
              <a:buChar char="§"/>
            </a:pPr>
            <a:r>
              <a:rPr lang="es-ES" dirty="0"/>
              <a:t>El ciego, ya sanado, es insultado y </a:t>
            </a:r>
          </a:p>
          <a:p>
            <a:pPr marL="514350" indent="-514350"/>
            <a:r>
              <a:rPr lang="es-ES" dirty="0"/>
              <a:t>	expulsado de la sinagoga. Sin embargo, </a:t>
            </a:r>
          </a:p>
          <a:p>
            <a:pPr marL="514350" indent="-514350"/>
            <a:r>
              <a:rPr lang="es-ES" dirty="0"/>
              <a:t>	Jesús viene a buscarlo y quiere saber </a:t>
            </a:r>
          </a:p>
          <a:p>
            <a:pPr marL="514350" indent="-514350"/>
            <a:r>
              <a:rPr lang="es-ES" dirty="0"/>
              <a:t>	si "cree en el Hijo del Hombre".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s-ES" dirty="0"/>
              <a:t>No había visto a Jesús antes.</a:t>
            </a:r>
          </a:p>
          <a:p>
            <a:pPr marL="514350" indent="-514350"/>
            <a:r>
              <a:rPr lang="es-ES" dirty="0"/>
              <a:t>	¿Podemos creer incluso si no vemos a Jesús?</a:t>
            </a:r>
          </a:p>
          <a:p>
            <a:pPr marL="514350" indent="-514350"/>
            <a:r>
              <a:rPr lang="es-ES" dirty="0"/>
              <a:t>	¿Tenemos esa fe?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s-ES" dirty="0"/>
              <a:t>Imagínense cómo debió haber sido cuando el hombre pudo ver </a:t>
            </a:r>
          </a:p>
          <a:p>
            <a:pPr marL="514350" indent="-514350"/>
            <a:r>
              <a:rPr lang="es-ES" dirty="0"/>
              <a:t>	por primera vez.</a:t>
            </a:r>
          </a:p>
          <a:p>
            <a:pPr marL="514350" indent="-514350"/>
            <a:r>
              <a:rPr lang="es-ES" dirty="0"/>
              <a:t>	¿No somos así cuando aceptamos a Jesús como el Hijo de Dios?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s-ES" dirty="0"/>
              <a:t>¿Necesitamos más fe? Recuerda las bendiciones anteriores.</a:t>
            </a:r>
          </a:p>
          <a:p>
            <a:pPr marL="514350" indent="-514350"/>
            <a:r>
              <a:rPr lang="es-ES" dirty="0"/>
              <a:t>	¿Puede Jesús cambiar nuestros hogares, nuestras calles, </a:t>
            </a:r>
          </a:p>
          <a:p>
            <a:pPr marL="514350" indent="-514350"/>
            <a:r>
              <a:rPr lang="es-ES" dirty="0"/>
              <a:t>	nuestras escuelas?</a:t>
            </a:r>
          </a:p>
          <a:p>
            <a:pPr marL="514350" indent="-514350"/>
            <a:r>
              <a:rPr lang="es-ES" dirty="0"/>
              <a:t>	¡SÍ!</a:t>
            </a:r>
            <a:endParaRPr lang="en-GB" dirty="0"/>
          </a:p>
          <a:p>
            <a:r>
              <a:rPr lang="es-ES" i="1" dirty="0"/>
              <a:t> </a:t>
            </a:r>
            <a:r>
              <a:rPr lang="es-419" i="1" dirty="0"/>
              <a:t>Entonces el joven se arrodilló ante Jesús y le dijo: </a:t>
            </a:r>
          </a:p>
          <a:p>
            <a:r>
              <a:rPr lang="es-419" i="1" dirty="0"/>
              <a:t>—Señor Jesús, creo en ti. </a:t>
            </a:r>
            <a:r>
              <a:rPr lang="en-GB" i="1" dirty="0"/>
              <a:t>Juan 9:38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7545" y="267312"/>
            <a:ext cx="4835296" cy="2564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0000" y="945573"/>
            <a:ext cx="11473200" cy="711290"/>
          </a:xfrm>
        </p:spPr>
        <p:txBody>
          <a:bodyPr>
            <a:normAutofit/>
          </a:bodyPr>
          <a:lstStyle/>
          <a:p>
            <a:pPr marL="514350" indent="-514350"/>
            <a:r>
              <a:rPr lang="es-ES" dirty="0"/>
              <a:t>Cierra en oración: 7 puntos</a:t>
            </a:r>
            <a:endParaRPr lang="en-GB" dirty="0">
              <a:latin typeface="+mn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3310" y="2211050"/>
            <a:ext cx="10251582" cy="4449521"/>
          </a:xfrm>
        </p:spPr>
        <p:txBody>
          <a:bodyPr>
            <a:normAutofit fontScale="85000" lnSpcReduction="10000"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es-419" dirty="0"/>
              <a:t>Paz y amor en mi hogar y mi familia.</a:t>
            </a:r>
          </a:p>
          <a:p>
            <a:pPr marL="514350" lvl="0" indent="-514350">
              <a:buFont typeface="+mj-lt"/>
              <a:buAutoNum type="arabicParenR"/>
            </a:pPr>
            <a:r>
              <a:rPr lang="es-419" dirty="0"/>
              <a:t>Que haya suficiente comida para comer, agua potable para beber, ropa para vestir, atención médica cuando nos enfermamos o nos lesionamos.</a:t>
            </a:r>
          </a:p>
          <a:p>
            <a:pPr marL="514350" lvl="0" indent="-514350">
              <a:buFont typeface="+mj-lt"/>
              <a:buAutoNum type="arabicParenR"/>
            </a:pPr>
            <a:r>
              <a:rPr lang="es-419" dirty="0"/>
              <a:t>Paz y fin de la violencia en mis calles.</a:t>
            </a:r>
          </a:p>
          <a:p>
            <a:pPr marL="514350" lvl="0" indent="-514350">
              <a:buFont typeface="+mj-lt"/>
              <a:buAutoNum type="arabicParenR"/>
            </a:pPr>
            <a:r>
              <a:rPr lang="es-419" dirty="0"/>
              <a:t>Educación: poder ir a la escuela y recibir enseñanza de profesores amables y amorosos.</a:t>
            </a:r>
          </a:p>
          <a:p>
            <a:pPr marL="514350" lvl="0" indent="-514350">
              <a:buFont typeface="+mj-lt"/>
              <a:buAutoNum type="arabicParenR"/>
            </a:pPr>
            <a:r>
              <a:rPr lang="es-419" dirty="0"/>
              <a:t>Protección y seguridad contra matones y estafadores.</a:t>
            </a:r>
          </a:p>
          <a:p>
            <a:pPr marL="514350" lvl="0" indent="-514350">
              <a:buFont typeface="+mj-lt"/>
              <a:buAutoNum type="arabicParenR"/>
            </a:pPr>
            <a:r>
              <a:rPr lang="es-419" dirty="0"/>
              <a:t>Actitudes a cambiar hacia los niños. Que los adultos ya no menosprecien, ignoren o incluso desprecien a los niños.</a:t>
            </a:r>
          </a:p>
          <a:p>
            <a:pPr marL="514350" lvl="0" indent="-514350">
              <a:buFont typeface="+mj-lt"/>
              <a:buAutoNum type="arabicParenR"/>
            </a:pPr>
            <a:r>
              <a:rPr lang="es-419" dirty="0"/>
              <a:t>Que más iglesias trabajen juntas en nuestra ciudad con pasión por mejorar las vidas de los niños. </a:t>
            </a:r>
          </a:p>
          <a:p>
            <a:pPr marL="514350" lvl="0" indent="-514350"/>
            <a:endParaRPr lang="en-GB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3381" y="-42096"/>
            <a:ext cx="4217088" cy="2618510"/>
          </a:xfrm>
          <a:prstGeom prst="roundRect">
            <a:avLst>
              <a:gd name="adj" fmla="val 19842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WP Final Landsca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38481" y="150711"/>
            <a:ext cx="5041012" cy="29152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1"/>
  </p:transition>
</p:sld>
</file>

<file path=ppt/theme/theme1.xml><?xml version="1.0" encoding="utf-8"?>
<a:theme xmlns:a="http://schemas.openxmlformats.org/drawingml/2006/main" name="Viva Powerpoint Template.cleaned">
  <a:themeElements>
    <a:clrScheme name="Viv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0BAD6"/>
      </a:accent1>
      <a:accent2>
        <a:srgbClr val="FFC014"/>
      </a:accent2>
      <a:accent3>
        <a:srgbClr val="ED2355"/>
      </a:accent3>
      <a:accent4>
        <a:srgbClr val="0084A0"/>
      </a:accent4>
      <a:accent5>
        <a:srgbClr val="FF6614"/>
      </a:accent5>
      <a:accent6>
        <a:srgbClr val="8C0332"/>
      </a:accent6>
      <a:hlink>
        <a:srgbClr val="0563C1"/>
      </a:hlink>
      <a:folHlink>
        <a:srgbClr val="954F72"/>
      </a:folHlink>
    </a:clrScheme>
    <a:fontScheme name="Viva">
      <a:majorFont>
        <a:latin typeface="Poppins Extra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9F192660-63FB-412B-A7DF-5D7D82AC2F8F}" vid="{C796D79E-2A51-41CA-88D6-68EEE4D270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5DE87715502644B0893185C9144FF7" ma:contentTypeVersion="12" ma:contentTypeDescription="Create a new document." ma:contentTypeScope="" ma:versionID="ad026f393ee4a15fcc92a6709cd230a8">
  <xsd:schema xmlns:xsd="http://www.w3.org/2001/XMLSchema" xmlns:xs="http://www.w3.org/2001/XMLSchema" xmlns:p="http://schemas.microsoft.com/office/2006/metadata/properties" xmlns:ns2="f5edcb80-f71d-4a15-93a0-fee9af64ba3f" xmlns:ns3="e6146603-8b46-4c73-a1ba-06604fe470b8" targetNamespace="http://schemas.microsoft.com/office/2006/metadata/properties" ma:root="true" ma:fieldsID="8c41acd50e966c87fc93f0d4527bb915" ns2:_="" ns3:_="">
    <xsd:import namespace="f5edcb80-f71d-4a15-93a0-fee9af64ba3f"/>
    <xsd:import namespace="e6146603-8b46-4c73-a1ba-06604fe470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dcb80-f71d-4a15-93a0-fee9af64ba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146603-8b46-4c73-a1ba-06604fe470b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28E5DB-83F4-4FBC-B362-7B53699A1E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33FFE5-54D0-4A92-AF80-A08DE97F3F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edcb80-f71d-4a15-93a0-fee9af64ba3f"/>
    <ds:schemaRef ds:uri="e6146603-8b46-4c73-a1ba-06604fe470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926E96-D6A8-4A16-9668-8C54E6ECA98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1506</TotalTime>
  <Words>297</Words>
  <Application>Microsoft Office PowerPoint</Application>
  <PresentationFormat>Custom</PresentationFormat>
  <Paragraphs>75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Viva Powerpoint Template.cleaned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Viva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La Fin de Semana Mundial de Oración 2024 presentación</dc:subject>
  <dc:creator>Tony Houghton</dc:creator>
  <cp:keywords>La luz del mundo</cp:keywords>
  <dc:description> 
Prepara tus propias notas del pasaje. Considera los problemas que enfrentan los niños y adolescentes en tu comunidad y responde las preguntas planteadas en las diapositivas como tu propia charla, adecuada para el grupo de edad y tus circunstancias locales. </dc:description>
  <cp:lastModifiedBy>Tony Houghton</cp:lastModifiedBy>
  <cp:revision>58</cp:revision>
  <dcterms:created xsi:type="dcterms:W3CDTF">2021-12-16T11:15:25Z</dcterms:created>
  <dcterms:modified xsi:type="dcterms:W3CDTF">2024-03-13T09:06:25Z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0x010100FF5DE87715502644B0893185C9144FF7</vt:lpwstr>
  </property>
</Properties>
</file>